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photoAlbum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34E3-8E55-449B-A5CC-433C4D08C9B6}" type="datetimeFigureOut">
              <a:rPr kumimoji="1" lang="ja-JP" altLang="en-US" smtClean="0"/>
              <a:pPr/>
              <a:t>2015/10/27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CAAB-2957-49C4-ADC5-7CBDEBFC83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34E3-8E55-449B-A5CC-433C4D08C9B6}" type="datetimeFigureOut">
              <a:rPr kumimoji="1" lang="ja-JP" altLang="en-US" smtClean="0"/>
              <a:pPr/>
              <a:t>2015/10/27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CAAB-2957-49C4-ADC5-7CBDEBFC83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34E3-8E55-449B-A5CC-433C4D08C9B6}" type="datetimeFigureOut">
              <a:rPr kumimoji="1" lang="ja-JP" altLang="en-US" smtClean="0"/>
              <a:pPr/>
              <a:t>2015/10/27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CAAB-2957-49C4-ADC5-7CBDEBFC83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34E3-8E55-449B-A5CC-433C4D08C9B6}" type="datetimeFigureOut">
              <a:rPr kumimoji="1" lang="ja-JP" altLang="en-US" smtClean="0"/>
              <a:pPr/>
              <a:t>2015/10/27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CAAB-2957-49C4-ADC5-7CBDEBFC83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34E3-8E55-449B-A5CC-433C4D08C9B6}" type="datetimeFigureOut">
              <a:rPr kumimoji="1" lang="ja-JP" altLang="en-US" smtClean="0"/>
              <a:pPr/>
              <a:t>2015/10/27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CAAB-2957-49C4-ADC5-7CBDEBFC83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34E3-8E55-449B-A5CC-433C4D08C9B6}" type="datetimeFigureOut">
              <a:rPr kumimoji="1" lang="ja-JP" altLang="en-US" smtClean="0"/>
              <a:pPr/>
              <a:t>2015/10/27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CAAB-2957-49C4-ADC5-7CBDEBFC83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34E3-8E55-449B-A5CC-433C4D08C9B6}" type="datetimeFigureOut">
              <a:rPr kumimoji="1" lang="ja-JP" altLang="en-US" smtClean="0"/>
              <a:pPr/>
              <a:t>2015/10/27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CAAB-2957-49C4-ADC5-7CBDEBFC83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34E3-8E55-449B-A5CC-433C4D08C9B6}" type="datetimeFigureOut">
              <a:rPr kumimoji="1" lang="ja-JP" altLang="en-US" smtClean="0"/>
              <a:pPr/>
              <a:t>2015/10/27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CAAB-2957-49C4-ADC5-7CBDEBFC83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34E3-8E55-449B-A5CC-433C4D08C9B6}" type="datetimeFigureOut">
              <a:rPr kumimoji="1" lang="ja-JP" altLang="en-US" smtClean="0"/>
              <a:pPr/>
              <a:t>2015/10/27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CAAB-2957-49C4-ADC5-7CBDEBFC83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34E3-8E55-449B-A5CC-433C4D08C9B6}" type="datetimeFigureOut">
              <a:rPr kumimoji="1" lang="ja-JP" altLang="en-US" smtClean="0"/>
              <a:pPr/>
              <a:t>2015/10/27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CAAB-2957-49C4-ADC5-7CBDEBFC83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34E3-8E55-449B-A5CC-433C4D08C9B6}" type="datetimeFigureOut">
              <a:rPr kumimoji="1" lang="ja-JP" altLang="en-US" smtClean="0"/>
              <a:pPr/>
              <a:t>2015/10/27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ECAAB-2957-49C4-ADC5-7CBDEBFC83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134E3-8E55-449B-A5CC-433C4D08C9B6}" type="datetimeFigureOut">
              <a:rPr kumimoji="1" lang="ja-JP" altLang="en-US" smtClean="0"/>
              <a:pPr/>
              <a:t>2015/10/27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ECAAB-2957-49C4-ADC5-7CBDEBFC835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d.saga-u.ac.jp/viewnews.php?newsid=58" TargetMode="External"/><Relationship Id="rId2" Type="http://schemas.openxmlformats.org/officeDocument/2006/relationships/hyperlink" Target="http://omejabsom.com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kimotoa2@edu.cc.saga-u.ac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79512" y="0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1600" b="1" dirty="0">
                <a:solidFill>
                  <a:srgbClr val="FFC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ハワイ大学医学部</a:t>
            </a:r>
            <a:r>
              <a:rPr lang="ja-JP" altLang="ja-JP" b="1" dirty="0">
                <a:solidFill>
                  <a:srgbClr val="00B050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en-US" altLang="ja-JP" b="1" dirty="0" smtClean="0">
                <a:solidFill>
                  <a:srgbClr val="00B050"/>
                </a:solidFill>
                <a:latin typeface="MS UI Gothic" pitchFamily="50" charset="-128"/>
                <a:ea typeface="MS UI Gothic" pitchFamily="50" charset="-128"/>
              </a:rPr>
              <a:t> Learning Clinical Reasoning Student Workshop</a:t>
            </a:r>
            <a:r>
              <a:rPr lang="ja-JP" altLang="ja-JP" b="1" dirty="0">
                <a:solidFill>
                  <a:srgbClr val="00B050"/>
                </a:solidFill>
                <a:latin typeface="MS UI Gothic" pitchFamily="50" charset="-128"/>
                <a:ea typeface="MS UI Gothic" pitchFamily="50" charset="-128"/>
              </a:rPr>
              <a:t>　参加者募集！</a:t>
            </a:r>
            <a:endParaRPr lang="ja-JP" altLang="ja-JP" dirty="0">
              <a:solidFill>
                <a:srgbClr val="00B050"/>
              </a:solidFill>
              <a:latin typeface="MS UI Gothic" pitchFamily="50" charset="-128"/>
              <a:ea typeface="MS UI Gothic" pitchFamily="50" charset="-128"/>
            </a:endParaRPr>
          </a:p>
          <a:p>
            <a:pPr algn="r"/>
            <a:r>
              <a:rPr lang="en-US" altLang="ja-JP" dirty="0">
                <a:latin typeface="MS UI Gothic" pitchFamily="50" charset="-128"/>
                <a:ea typeface="MS UI Gothic" pitchFamily="50" charset="-128"/>
              </a:rPr>
              <a:t> </a:t>
            </a:r>
            <a:r>
              <a:rPr lang="ja-JP" altLang="ja-JP" sz="800" dirty="0" smtClean="0">
                <a:latin typeface="MS UI Gothic" pitchFamily="50" charset="-128"/>
                <a:ea typeface="MS UI Gothic" pitchFamily="50" charset="-128"/>
              </a:rPr>
              <a:t>佐賀</a:t>
            </a:r>
            <a:r>
              <a:rPr lang="ja-JP" altLang="ja-JP" sz="800" dirty="0">
                <a:latin typeface="MS UI Gothic" pitchFamily="50" charset="-128"/>
                <a:ea typeface="MS UI Gothic" pitchFamily="50" charset="-128"/>
              </a:rPr>
              <a:t>大学医学部国際交流推進</a:t>
            </a:r>
            <a:r>
              <a:rPr lang="ja-JP" altLang="ja-JP" sz="800" dirty="0" smtClean="0">
                <a:latin typeface="MS UI Gothic" pitchFamily="50" charset="-128"/>
                <a:ea typeface="MS UI Gothic" pitchFamily="50" charset="-128"/>
              </a:rPr>
              <a:t>部会</a:t>
            </a:r>
            <a:r>
              <a:rPr lang="ja-JP" altLang="ja-JP" sz="800" dirty="0">
                <a:latin typeface="MS UI Gothic" pitchFamily="50" charset="-128"/>
                <a:ea typeface="MS UI Gothic" pitchFamily="50" charset="-128"/>
              </a:rPr>
              <a:t>　　小田康</a:t>
            </a:r>
            <a:r>
              <a:rPr lang="ja-JP" altLang="ja-JP" sz="800" dirty="0" smtClean="0">
                <a:latin typeface="MS UI Gothic" pitchFamily="50" charset="-128"/>
                <a:ea typeface="MS UI Gothic" pitchFamily="50" charset="-128"/>
              </a:rPr>
              <a:t>友</a:t>
            </a:r>
            <a:endParaRPr lang="en-US" altLang="ja-JP" sz="800" dirty="0" smtClean="0">
              <a:latin typeface="MS UI Gothic" pitchFamily="50" charset="-128"/>
              <a:ea typeface="MS UI Gothic" pitchFamily="50" charset="-128"/>
            </a:endParaRPr>
          </a:p>
          <a:p>
            <a:pPr algn="r"/>
            <a:r>
              <a:rPr kumimoji="1" lang="ja-JP" altLang="en-US" sz="800" dirty="0" smtClean="0">
                <a:latin typeface="MS UI Gothic" pitchFamily="50" charset="-128"/>
                <a:ea typeface="MS UI Gothic" pitchFamily="50" charset="-128"/>
              </a:rPr>
              <a:t>福森則男</a:t>
            </a:r>
            <a:endParaRPr kumimoji="1" lang="ja-JP" altLang="en-US" sz="8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9512" y="764704"/>
            <a:ext cx="871296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050" kern="100" dirty="0" smtClean="0">
                <a:latin typeface="MS UI Gothic" pitchFamily="50" charset="-128"/>
                <a:ea typeface="MS UI Gothic" pitchFamily="50" charset="-128"/>
                <a:cs typeface="Times New Roman"/>
              </a:rPr>
              <a:t>来る</a:t>
            </a:r>
            <a:r>
              <a:rPr lang="ja-JP" altLang="ja-JP" sz="1050" b="1" u="sng" kern="100" dirty="0" smtClean="0">
                <a:solidFill>
                  <a:srgbClr val="FF0000"/>
                </a:solidFill>
                <a:latin typeface="MS UI Gothic" pitchFamily="50" charset="-128"/>
                <a:ea typeface="MS UI Gothic" pitchFamily="50" charset="-128"/>
                <a:cs typeface="Times New Roman"/>
              </a:rPr>
              <a:t>２０１</a:t>
            </a:r>
            <a:r>
              <a:rPr lang="ja-JP" altLang="en-US" sz="1050" b="1" u="sng" kern="100" dirty="0" smtClean="0">
                <a:solidFill>
                  <a:srgbClr val="FF0000"/>
                </a:solidFill>
                <a:latin typeface="MS UI Gothic" pitchFamily="50" charset="-128"/>
                <a:ea typeface="MS UI Gothic" pitchFamily="50" charset="-128"/>
                <a:cs typeface="Times New Roman"/>
              </a:rPr>
              <a:t>６</a:t>
            </a:r>
            <a:r>
              <a:rPr lang="ja-JP" altLang="ja-JP" sz="1050" b="1" u="sng" kern="100" dirty="0" smtClean="0">
                <a:solidFill>
                  <a:srgbClr val="FF0000"/>
                </a:solidFill>
                <a:latin typeface="MS UI Gothic" pitchFamily="50" charset="-128"/>
                <a:ea typeface="MS UI Gothic" pitchFamily="50" charset="-128"/>
                <a:cs typeface="Times New Roman"/>
              </a:rPr>
              <a:t>年</a:t>
            </a:r>
            <a:r>
              <a:rPr lang="ja-JP" altLang="en-US" sz="1050" b="1" u="sng" kern="100" dirty="0" smtClean="0">
                <a:solidFill>
                  <a:srgbClr val="FF0000"/>
                </a:solidFill>
                <a:latin typeface="MS UI Gothic" pitchFamily="50" charset="-128"/>
                <a:ea typeface="MS UI Gothic" pitchFamily="50" charset="-128"/>
                <a:cs typeface="Times New Roman"/>
              </a:rPr>
              <a:t>３</a:t>
            </a:r>
            <a:r>
              <a:rPr lang="ja-JP" altLang="ja-JP" sz="1050" b="1" u="sng" kern="100" dirty="0" smtClean="0">
                <a:solidFill>
                  <a:srgbClr val="FF0000"/>
                </a:solidFill>
                <a:latin typeface="MS UI Gothic" pitchFamily="50" charset="-128"/>
                <a:ea typeface="MS UI Gothic" pitchFamily="50" charset="-128"/>
                <a:cs typeface="Times New Roman"/>
              </a:rPr>
              <a:t>月</a:t>
            </a:r>
            <a:r>
              <a:rPr lang="ja-JP" altLang="en-US" sz="1050" b="1" u="sng" kern="100" dirty="0" smtClean="0">
                <a:solidFill>
                  <a:srgbClr val="FF0000"/>
                </a:solidFill>
                <a:latin typeface="MS UI Gothic" pitchFamily="50" charset="-128"/>
                <a:ea typeface="MS UI Gothic" pitchFamily="50" charset="-128"/>
                <a:cs typeface="Times New Roman"/>
              </a:rPr>
              <a:t>６</a:t>
            </a:r>
            <a:r>
              <a:rPr lang="ja-JP" altLang="ja-JP" sz="1050" b="1" u="sng" kern="100" dirty="0" smtClean="0">
                <a:solidFill>
                  <a:srgbClr val="FF0000"/>
                </a:solidFill>
                <a:latin typeface="MS UI Gothic" pitchFamily="50" charset="-128"/>
                <a:ea typeface="MS UI Gothic" pitchFamily="50" charset="-128"/>
                <a:cs typeface="Times New Roman"/>
              </a:rPr>
              <a:t>日（日）～</a:t>
            </a:r>
            <a:r>
              <a:rPr lang="ja-JP" altLang="en-US" sz="1050" b="1" u="sng" kern="100" dirty="0" smtClean="0">
                <a:solidFill>
                  <a:srgbClr val="FF0000"/>
                </a:solidFill>
                <a:latin typeface="MS UI Gothic" pitchFamily="50" charset="-128"/>
                <a:ea typeface="MS UI Gothic" pitchFamily="50" charset="-128"/>
                <a:cs typeface="Times New Roman"/>
              </a:rPr>
              <a:t>１２</a:t>
            </a:r>
            <a:r>
              <a:rPr lang="ja-JP" altLang="ja-JP" sz="1050" b="1" u="sng" kern="100" dirty="0" smtClean="0">
                <a:solidFill>
                  <a:srgbClr val="FF0000"/>
                </a:solidFill>
                <a:latin typeface="MS UI Gothic" pitchFamily="50" charset="-128"/>
                <a:ea typeface="MS UI Gothic" pitchFamily="50" charset="-128"/>
                <a:cs typeface="Times New Roman"/>
              </a:rPr>
              <a:t>日（土）</a:t>
            </a:r>
            <a:r>
              <a:rPr lang="ja-JP" altLang="ja-JP" sz="1050" kern="100" dirty="0" smtClean="0">
                <a:latin typeface="MS UI Gothic" pitchFamily="50" charset="-128"/>
                <a:ea typeface="MS UI Gothic" pitchFamily="50" charset="-128"/>
                <a:cs typeface="Times New Roman"/>
              </a:rPr>
              <a:t>に、ハワイ大学医学部</a:t>
            </a:r>
            <a:r>
              <a:rPr lang="en-US" altLang="ja-JP" sz="1050" kern="100" dirty="0" smtClean="0">
                <a:latin typeface="MS UI Gothic" pitchFamily="50" charset="-128"/>
                <a:ea typeface="MS UI Gothic" pitchFamily="50" charset="-128"/>
                <a:cs typeface="Times New Roman"/>
              </a:rPr>
              <a:t>University of Hawaii</a:t>
            </a:r>
            <a:r>
              <a:rPr lang="ja-JP" altLang="ja-JP" sz="1050" kern="100" dirty="0" smtClean="0">
                <a:latin typeface="MS UI Gothic" pitchFamily="50" charset="-128"/>
                <a:ea typeface="MS UI Gothic" pitchFamily="50" charset="-128"/>
                <a:cs typeface="Times New Roman"/>
              </a:rPr>
              <a:t>　</a:t>
            </a:r>
            <a:r>
              <a:rPr lang="en-US" altLang="ja-JP" sz="1050" kern="100" dirty="0" smtClean="0">
                <a:latin typeface="MS UI Gothic" pitchFamily="50" charset="-128"/>
                <a:ea typeface="MS UI Gothic" pitchFamily="50" charset="-128"/>
                <a:cs typeface="Times New Roman"/>
              </a:rPr>
              <a:t>John A. Burns School of Medicine Honolulu, Hawaii USA (JABSOM)</a:t>
            </a:r>
            <a:r>
              <a:rPr lang="ja-JP" altLang="en-US" sz="1050" kern="100" dirty="0" smtClean="0">
                <a:latin typeface="MS UI Gothic" pitchFamily="50" charset="-128"/>
                <a:ea typeface="MS UI Gothic" pitchFamily="50" charset="-128"/>
                <a:cs typeface="Times New Roman"/>
              </a:rPr>
              <a:t>　</a:t>
            </a:r>
            <a:endParaRPr lang="en-US" altLang="ja-JP" sz="1050" kern="100" dirty="0" smtClean="0">
              <a:latin typeface="MS UI Gothic" pitchFamily="50" charset="-128"/>
              <a:ea typeface="MS UI Gothic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ja-JP" sz="1050" kern="100" dirty="0" smtClean="0">
                <a:latin typeface="MS UI Gothic" pitchFamily="50" charset="-128"/>
                <a:ea typeface="MS UI Gothic" pitchFamily="50" charset="-128"/>
                <a:cs typeface="Times New Roman"/>
              </a:rPr>
              <a:t>（</a:t>
            </a:r>
            <a:r>
              <a:rPr lang="en-US" altLang="ja-JP" sz="1050" u="sng" kern="100" dirty="0" smtClean="0">
                <a:solidFill>
                  <a:srgbClr val="0000FF"/>
                </a:solidFill>
                <a:latin typeface="MS UI Gothic" pitchFamily="50" charset="-128"/>
                <a:ea typeface="MS UI Gothic" pitchFamily="50" charset="-128"/>
                <a:cs typeface="Times New Roman"/>
                <a:hlinkClick r:id="rId2"/>
              </a:rPr>
              <a:t>http://omejabsom.com/</a:t>
            </a:r>
            <a:r>
              <a:rPr lang="en-US" altLang="ja-JP" sz="1050" kern="100" dirty="0" smtClean="0">
                <a:latin typeface="MS UI Gothic" pitchFamily="50" charset="-128"/>
                <a:ea typeface="MS UI Gothic" pitchFamily="50" charset="-128"/>
                <a:cs typeface="Times New Roman"/>
              </a:rPr>
              <a:t>) </a:t>
            </a:r>
            <a:r>
              <a:rPr lang="ja-JP" altLang="ja-JP" sz="1050" kern="100" dirty="0" smtClean="0">
                <a:latin typeface="MS UI Gothic" pitchFamily="50" charset="-128"/>
                <a:ea typeface="MS UI Gothic" pitchFamily="50" charset="-128"/>
                <a:cs typeface="Times New Roman"/>
              </a:rPr>
              <a:t>において、ワークショップが開催されます。</a:t>
            </a:r>
            <a:endParaRPr lang="en-US" altLang="ja-JP" sz="1050" kern="100" dirty="0" smtClean="0">
              <a:latin typeface="MS UI Gothic" pitchFamily="50" charset="-128"/>
              <a:ea typeface="MS UI Gothic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ja-JP" sz="1050" kern="100" dirty="0" smtClean="0">
                <a:latin typeface="MS UI Gothic" pitchFamily="50" charset="-128"/>
                <a:ea typeface="MS UI Gothic" pitchFamily="50" charset="-128"/>
                <a:cs typeface="Times New Roman"/>
              </a:rPr>
              <a:t>このワークショップは、</a:t>
            </a:r>
            <a:r>
              <a:rPr lang="en-US" altLang="ja-JP" sz="1050" kern="100" dirty="0" smtClean="0">
                <a:latin typeface="MS UI Gothic" pitchFamily="50" charset="-128"/>
                <a:ea typeface="MS UI Gothic" pitchFamily="50" charset="-128"/>
                <a:cs typeface="Times New Roman"/>
              </a:rPr>
              <a:t>PBL</a:t>
            </a:r>
            <a:r>
              <a:rPr lang="ja-JP" altLang="ja-JP" sz="1050" kern="100" dirty="0" smtClean="0">
                <a:latin typeface="MS UI Gothic" pitchFamily="50" charset="-128"/>
                <a:ea typeface="MS UI Gothic" pitchFamily="50" charset="-128"/>
                <a:cs typeface="Times New Roman"/>
              </a:rPr>
              <a:t>と臨床実習を結ぶ実践的なプログラムです。参加を希望する人は</a:t>
            </a:r>
            <a:r>
              <a:rPr lang="ja-JP" altLang="en-US" sz="1050" kern="100" dirty="0" smtClean="0">
                <a:latin typeface="MS UI Gothic" pitchFamily="50" charset="-128"/>
                <a:ea typeface="MS UI Gothic" pitchFamily="50" charset="-128"/>
                <a:cs typeface="Times New Roman"/>
              </a:rPr>
              <a:t>下記</a:t>
            </a:r>
            <a:r>
              <a:rPr lang="ja-JP" altLang="ja-JP" sz="1050" kern="100" dirty="0" smtClean="0">
                <a:latin typeface="MS UI Gothic" pitchFamily="50" charset="-128"/>
                <a:ea typeface="MS UI Gothic" pitchFamily="50" charset="-128"/>
                <a:cs typeface="Times New Roman"/>
              </a:rPr>
              <a:t>募集要領をよく読んで応募してください。</a:t>
            </a:r>
            <a:endParaRPr lang="en-US" altLang="ja-JP" sz="1050" kern="100" dirty="0" smtClean="0">
              <a:latin typeface="MS UI Gothic" pitchFamily="50" charset="-128"/>
              <a:ea typeface="MS UI Gothic" pitchFamily="50" charset="-128"/>
              <a:cs typeface="Times New Roman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1340769"/>
            <a:ext cx="4176464" cy="5400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【募集要領】</a:t>
            </a:r>
          </a:p>
          <a:p>
            <a:r>
              <a:rPr lang="ja-JP" altLang="ja-JP" sz="1050" b="1" dirty="0">
                <a:latin typeface="MS UI Gothic" pitchFamily="50" charset="-128"/>
                <a:ea typeface="MS UI Gothic" pitchFamily="50" charset="-128"/>
              </a:rPr>
              <a:t>応募条件：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医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学科</a:t>
            </a:r>
            <a:r>
              <a:rPr lang="ja-JP" altLang="ja-JP" sz="1050" u="sng" dirty="0">
                <a:latin typeface="MS UI Gothic" pitchFamily="50" charset="-128"/>
                <a:ea typeface="MS UI Gothic" pitchFamily="50" charset="-128"/>
              </a:rPr>
              <a:t>３</a:t>
            </a:r>
            <a:r>
              <a:rPr lang="ja-JP" altLang="ja-JP" sz="1050" u="sng" dirty="0" smtClean="0">
                <a:latin typeface="MS UI Gothic" pitchFamily="50" charset="-128"/>
                <a:ea typeface="MS UI Gothic" pitchFamily="50" charset="-128"/>
              </a:rPr>
              <a:t>～</a:t>
            </a:r>
            <a:r>
              <a:rPr lang="ja-JP" altLang="en-US" sz="1050" u="sng" dirty="0" smtClean="0">
                <a:latin typeface="MS UI Gothic" pitchFamily="50" charset="-128"/>
                <a:ea typeface="MS UI Gothic" pitchFamily="50" charset="-128"/>
              </a:rPr>
              <a:t>４</a:t>
            </a:r>
            <a:r>
              <a:rPr lang="ja-JP" altLang="ja-JP" sz="1050" u="sng" dirty="0" smtClean="0">
                <a:latin typeface="MS UI Gothic" pitchFamily="50" charset="-128"/>
                <a:ea typeface="MS UI Gothic" pitchFamily="50" charset="-128"/>
              </a:rPr>
              <a:t>年生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を対象とします。ワークショップは全て英語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で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行われます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ので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、一定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水準の英語能力がなければ、学びえるものは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少なく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なります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。</a:t>
            </a:r>
          </a:p>
          <a:p>
            <a:r>
              <a:rPr lang="ja-JP" altLang="ja-JP" sz="1050" b="1" dirty="0">
                <a:latin typeface="MS UI Gothic" pitchFamily="50" charset="-128"/>
                <a:ea typeface="MS UI Gothic" pitchFamily="50" charset="-128"/>
              </a:rPr>
              <a:t>募集定員：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b="1" u="sng" dirty="0">
                <a:latin typeface="MS UI Gothic" pitchFamily="50" charset="-128"/>
                <a:ea typeface="MS UI Gothic" pitchFamily="50" charset="-128"/>
              </a:rPr>
              <a:t>４　名</a:t>
            </a:r>
            <a:r>
              <a:rPr lang="ja-JP" altLang="ja-JP" sz="1050" b="1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en-US" altLang="ja-JP" sz="1050" b="1" dirty="0">
                <a:latin typeface="MS UI Gothic" pitchFamily="50" charset="-128"/>
                <a:ea typeface="MS UI Gothic" pitchFamily="50" charset="-128"/>
              </a:rPr>
              <a:t> </a:t>
            </a:r>
            <a:endParaRPr lang="ja-JP" altLang="ja-JP" sz="105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ja-JP" sz="1050" b="1" dirty="0">
                <a:latin typeface="MS UI Gothic" pitchFamily="50" charset="-128"/>
                <a:ea typeface="MS UI Gothic" pitchFamily="50" charset="-128"/>
              </a:rPr>
              <a:t>単位認定：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　選択科目「ハワイ大学臨床推論ワークショップ」（２単位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）</a:t>
            </a:r>
            <a:r>
              <a:rPr lang="ja-JP" altLang="ja-JP" sz="1050" b="1" dirty="0">
                <a:latin typeface="MS UI Gothic" pitchFamily="50" charset="-128"/>
                <a:ea typeface="MS UI Gothic" pitchFamily="50" charset="-128"/>
              </a:rPr>
              <a:t>　</a:t>
            </a:r>
            <a:endParaRPr lang="ja-JP" altLang="ja-JP" sz="105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ja-JP" sz="1050" b="1" dirty="0">
                <a:latin typeface="MS UI Gothic" pitchFamily="50" charset="-128"/>
                <a:ea typeface="MS UI Gothic" pitchFamily="50" charset="-128"/>
              </a:rPr>
              <a:t>選考方法：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　提出書類の一次審査の後、二次審査として英語での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面接審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査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を行ないます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。（二次）面接審査の日程は一次選考を通過した人を対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象に、後日調整します。</a:t>
            </a:r>
            <a:r>
              <a:rPr lang="en-US" altLang="ja-JP" sz="1050" dirty="0" smtClean="0">
                <a:latin typeface="MS UI Gothic" pitchFamily="50" charset="-128"/>
                <a:ea typeface="MS UI Gothic" pitchFamily="50" charset="-128"/>
              </a:rPr>
              <a:t> </a:t>
            </a:r>
            <a:endParaRPr lang="ja-JP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ja-JP" sz="1050" b="1" dirty="0" smtClean="0">
                <a:latin typeface="MS UI Gothic" pitchFamily="50" charset="-128"/>
                <a:ea typeface="MS UI Gothic" pitchFamily="50" charset="-128"/>
              </a:rPr>
              <a:t>費</a:t>
            </a:r>
            <a:r>
              <a:rPr lang="ja-JP" altLang="ja-JP" sz="1050" b="1" dirty="0">
                <a:latin typeface="MS UI Gothic" pitchFamily="50" charset="-128"/>
                <a:ea typeface="MS UI Gothic" pitchFamily="50" charset="-128"/>
              </a:rPr>
              <a:t>　　　用：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　参加費　約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$250</a:t>
            </a:r>
            <a:r>
              <a:rPr lang="ja-JP" altLang="ja-JP" sz="1050" dirty="0" err="1">
                <a:latin typeface="MS UI Gothic" pitchFamily="50" charset="-128"/>
                <a:ea typeface="MS UI Gothic" pitchFamily="50" charset="-128"/>
              </a:rPr>
              <a:t>。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そのほか、ハワイ往復の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交通費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（推定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15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～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en-US" altLang="ja-JP" sz="1050" dirty="0" smtClean="0">
                <a:latin typeface="MS UI Gothic" pitchFamily="50" charset="-128"/>
                <a:ea typeface="MS UI Gothic" pitchFamily="50" charset="-128"/>
              </a:rPr>
              <a:t>18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万円）、滞在中の宿泊費、食費、雑費、海外旅行傷害保険などに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加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入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する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ための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費用が必要です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。なお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今年度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は佐賀県鍋島閑叟公顕彰医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師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留学支援奨励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金５万円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、</a:t>
            </a:r>
            <a:r>
              <a:rPr lang="ja-JP" altLang="en-US" sz="1050" dirty="0" smtClean="0"/>
              <a:t>佐賀大学学生海外研修支援事業奨学金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５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万円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、医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学部同窓会から２万円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の奨学金、合計</a:t>
            </a:r>
            <a:r>
              <a:rPr lang="ja-JP" altLang="en-US" sz="1050" b="1" dirty="0" smtClean="0">
                <a:solidFill>
                  <a:srgbClr val="FF0000"/>
                </a:solidFill>
                <a:latin typeface="MS UI Gothic" pitchFamily="50" charset="-128"/>
                <a:ea typeface="MS UI Gothic" pitchFamily="50" charset="-128"/>
              </a:rPr>
              <a:t>１２万円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が受けられ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ま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す。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（医学部同窓会奨学金の受給は、</a:t>
            </a:r>
            <a:r>
              <a:rPr lang="en-US" altLang="ja-JP" sz="1050" dirty="0" smtClean="0">
                <a:latin typeface="MS UI Gothic" pitchFamily="50" charset="-128"/>
                <a:ea typeface="MS UI Gothic" pitchFamily="50" charset="-128"/>
              </a:rPr>
              <a:t>H26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年度から一人</a:t>
            </a:r>
            <a:r>
              <a:rPr lang="en-US" altLang="ja-JP" sz="1050" dirty="0" smtClean="0">
                <a:latin typeface="MS UI Gothic" pitchFamily="50" charset="-128"/>
                <a:ea typeface="MS UI Gothic" pitchFamily="50" charset="-128"/>
              </a:rPr>
              <a:t>1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回までになりました）</a:t>
            </a:r>
            <a:endParaRPr lang="ja-JP" altLang="ja-JP" sz="1050" dirty="0">
              <a:latin typeface="MS UI Gothic" pitchFamily="50" charset="-128"/>
              <a:ea typeface="MS UI Gothic" pitchFamily="50" charset="-128"/>
            </a:endParaRPr>
          </a:p>
          <a:p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 </a:t>
            </a:r>
            <a:endParaRPr lang="ja-JP" altLang="ja-JP" sz="105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ja-JP" sz="1050" b="1" dirty="0">
                <a:latin typeface="MS UI Gothic" pitchFamily="50" charset="-128"/>
                <a:ea typeface="MS UI Gothic" pitchFamily="50" charset="-128"/>
              </a:rPr>
              <a:t>提出書類：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　様式はここから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ダウンロード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↓</a:t>
            </a:r>
            <a:r>
              <a:rPr lang="ja-JP" altLang="ja-JP" sz="1050" b="1" dirty="0">
                <a:solidFill>
                  <a:srgbClr val="002060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050" b="1" dirty="0" smtClean="0">
              <a:solidFill>
                <a:srgbClr val="002060"/>
              </a:solidFill>
              <a:latin typeface="MS UI Gothic" pitchFamily="50" charset="-128"/>
              <a:ea typeface="MS UI Gothic" pitchFamily="50" charset="-128"/>
            </a:endParaRPr>
          </a:p>
          <a:p>
            <a:r>
              <a:rPr lang="en-US" altLang="ja-JP" sz="1050" b="1" u="sng" dirty="0" smtClean="0">
                <a:solidFill>
                  <a:srgbClr val="002060"/>
                </a:solidFill>
                <a:latin typeface="MS UI Gothic" pitchFamily="50" charset="-128"/>
                <a:ea typeface="MS UI Gothic" pitchFamily="50" charset="-128"/>
                <a:hlinkClick r:id="rId3"/>
              </a:rPr>
              <a:t>http</a:t>
            </a:r>
            <a:r>
              <a:rPr lang="en-US" altLang="ja-JP" sz="1050" b="1" u="sng" dirty="0">
                <a:solidFill>
                  <a:srgbClr val="002060"/>
                </a:solidFill>
                <a:latin typeface="MS UI Gothic" pitchFamily="50" charset="-128"/>
                <a:ea typeface="MS UI Gothic" pitchFamily="50" charset="-128"/>
                <a:hlinkClick r:id="rId3"/>
              </a:rPr>
              <a:t>://www.med.saga-u.ac.jp/viewnews.php?newsid=58</a:t>
            </a:r>
            <a:endParaRPr lang="ja-JP" altLang="ja-JP" sz="1050" b="1" dirty="0">
              <a:solidFill>
                <a:srgbClr val="002060"/>
              </a:solidFill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ja-JP" sz="1050" b="1" dirty="0" smtClean="0">
                <a:latin typeface="MS UI Gothic" pitchFamily="50" charset="-128"/>
                <a:ea typeface="MS UI Gothic" pitchFamily="50" charset="-128"/>
              </a:rPr>
              <a:t>（</a:t>
            </a:r>
            <a:r>
              <a:rPr lang="ja-JP" altLang="ja-JP" sz="1050" b="1" dirty="0">
                <a:latin typeface="MS UI Gothic" pitchFamily="50" charset="-128"/>
                <a:ea typeface="MS UI Gothic" pitchFamily="50" charset="-128"/>
              </a:rPr>
              <a:t>１）　必須事項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　　　</a:t>
            </a:r>
          </a:p>
          <a:p>
            <a:pPr lvl="0"/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　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様式１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：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参加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申込書　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　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0"/>
            <a:r>
              <a:rPr lang="ja-JP" altLang="en-US" sz="1050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様式２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：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応募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動機を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A4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用紙２枚以内、</a:t>
            </a:r>
            <a:r>
              <a:rPr lang="ja-JP" altLang="ja-JP" sz="1050" b="1" u="sng" dirty="0">
                <a:solidFill>
                  <a:srgbClr val="FF0000"/>
                </a:solidFill>
                <a:latin typeface="MS UI Gothic" pitchFamily="50" charset="-128"/>
                <a:ea typeface="MS UI Gothic" pitchFamily="50" charset="-128"/>
              </a:rPr>
              <a:t>英文で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アピールしてください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。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0"/>
            <a:endParaRPr lang="ja-JP" altLang="ja-JP" sz="105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ja-JP" sz="1050" b="1" dirty="0" smtClean="0">
                <a:latin typeface="MS UI Gothic" pitchFamily="50" charset="-128"/>
                <a:ea typeface="MS UI Gothic" pitchFamily="50" charset="-128"/>
              </a:rPr>
              <a:t>（</a:t>
            </a:r>
            <a:r>
              <a:rPr lang="ja-JP" altLang="ja-JP" sz="1050" b="1" dirty="0">
                <a:latin typeface="MS UI Gothic" pitchFamily="50" charset="-128"/>
                <a:ea typeface="MS UI Gothic" pitchFamily="50" charset="-128"/>
              </a:rPr>
              <a:t>２）　参考事項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（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提出は必須ではありませんが、選考に際し参考にします。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書式自由）</a:t>
            </a:r>
            <a:endParaRPr lang="ja-JP" altLang="ja-JP" sz="1050" dirty="0">
              <a:latin typeface="MS UI Gothic" pitchFamily="50" charset="-128"/>
              <a:ea typeface="MS UI Gothic" pitchFamily="50" charset="-128"/>
            </a:endParaRPr>
          </a:p>
          <a:p>
            <a:pPr lvl="0"/>
            <a:r>
              <a:rPr lang="ja-JP" altLang="ja-JP" sz="1050" b="1" dirty="0">
                <a:latin typeface="MS UI Gothic" pitchFamily="50" charset="-128"/>
                <a:ea typeface="MS UI Gothic" pitchFamily="50" charset="-128"/>
              </a:rPr>
              <a:t>英語能力について：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TOEFL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や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TOEIC</a:t>
            </a:r>
            <a:r>
              <a:rPr lang="ja-JP" altLang="ja-JP" sz="1050" dirty="0" err="1">
                <a:latin typeface="MS UI Gothic" pitchFamily="50" charset="-128"/>
                <a:ea typeface="MS UI Gothic" pitchFamily="50" charset="-128"/>
              </a:rPr>
              <a:t>、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英検等の試験によって英語能力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が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0"/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証明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できる人は、スコア（受験した時期を含めて）を記載してください。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証明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0"/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書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の原本や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コピー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を提出する必要はありません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。英語圏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への渡航歴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・生活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0"/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経験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なども参考になります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。</a:t>
            </a:r>
            <a:endParaRPr lang="ja-JP" altLang="ja-JP" sz="1050" dirty="0">
              <a:latin typeface="MS UI Gothic" pitchFamily="50" charset="-128"/>
              <a:ea typeface="MS UI Gothic" pitchFamily="50" charset="-128"/>
            </a:endParaRPr>
          </a:p>
          <a:p>
            <a:pPr lvl="0"/>
            <a:r>
              <a:rPr lang="ja-JP" altLang="ja-JP" sz="1050" b="1" dirty="0">
                <a:latin typeface="MS UI Gothic" pitchFamily="50" charset="-128"/>
                <a:ea typeface="MS UI Gothic" pitchFamily="50" charset="-128"/>
              </a:rPr>
              <a:t>国際交流事業への参加履歴や今後の計画について：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A4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用紙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1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枚以内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に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0"/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日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本語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で述べてください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。たとえば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、これまでハワイ大学や輔仁カトリック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大学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0"/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から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の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交換留学生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（毎年６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-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７月）の受け入れにどのように参加してきたか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、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来年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度（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６月末</a:t>
            </a:r>
            <a:r>
              <a:rPr lang="en-US" altLang="ja-JP" sz="1050" dirty="0" smtClean="0">
                <a:latin typeface="MS UI Gothic" pitchFamily="50" charset="-128"/>
                <a:ea typeface="MS UI Gothic" pitchFamily="50" charset="-128"/>
              </a:rPr>
              <a:t>-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７月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上旬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予定）参加する意思があるか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、ワークショップ終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了後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に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報告会で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発表する意志があるか、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など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。</a:t>
            </a:r>
            <a:endParaRPr kumimoji="1" lang="ja-JP" altLang="en-US" sz="105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72000" y="1556792"/>
            <a:ext cx="41764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050" b="1" dirty="0" smtClean="0">
                <a:latin typeface="MS UI Gothic" pitchFamily="50" charset="-128"/>
                <a:ea typeface="MS UI Gothic" pitchFamily="50" charset="-128"/>
              </a:rPr>
              <a:t>提出方法：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提出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書類を全てメールに添付してメールの件名に「ハワイ大学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WS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申し込み」と明記し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、下記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メール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アドレス宛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に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提出して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ください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。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0"/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 </a:t>
            </a:r>
            <a:endParaRPr lang="ja-JP" altLang="ja-JP" sz="105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ja-JP" sz="1050" b="1" dirty="0" smtClean="0">
                <a:latin typeface="MS UI Gothic" pitchFamily="50" charset="-128"/>
                <a:ea typeface="MS UI Gothic" pitchFamily="50" charset="-128"/>
              </a:rPr>
              <a:t>書類提出先</a:t>
            </a:r>
            <a:r>
              <a:rPr lang="ja-JP" altLang="en-US" sz="1050" b="1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ja-JP" altLang="en-US" sz="1050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医療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教育部門事務室　（医学部基礎研究棟２階 </a:t>
            </a:r>
            <a:r>
              <a:rPr lang="en-US" altLang="ja-JP" sz="1050" dirty="0" smtClean="0">
                <a:latin typeface="MS UI Gothic" pitchFamily="50" charset="-128"/>
                <a:ea typeface="MS UI Gothic" pitchFamily="50" charset="-128"/>
              </a:rPr>
              <a:t>2206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）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　　　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　 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　　　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【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在室時間　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9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00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～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16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00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】　　電話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 0952-34-2249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　　　　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	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担当者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：木本晶子　 </a:t>
            </a:r>
            <a:r>
              <a:rPr lang="en-US" altLang="ja-JP" sz="1050" u="sng" dirty="0">
                <a:latin typeface="MS UI Gothic" pitchFamily="50" charset="-128"/>
                <a:ea typeface="MS UI Gothic" pitchFamily="50" charset="-128"/>
                <a:hlinkClick r:id="rId4"/>
              </a:rPr>
              <a:t>kimotoa2@edu.cc.saga-u.ac.jp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 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ja-JP" sz="1050" b="1" dirty="0" smtClean="0">
                <a:latin typeface="MS UI Gothic" pitchFamily="50" charset="-128"/>
                <a:ea typeface="MS UI Gothic" pitchFamily="50" charset="-128"/>
              </a:rPr>
              <a:t>申込締切：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en-US" sz="1050" b="1" dirty="0" smtClean="0">
                <a:solidFill>
                  <a:srgbClr val="FF0000"/>
                </a:solidFill>
                <a:latin typeface="MS UI Gothic" pitchFamily="50" charset="-128"/>
                <a:ea typeface="MS UI Gothic" pitchFamily="50" charset="-128"/>
              </a:rPr>
              <a:t>２０１５年１２</a:t>
            </a:r>
            <a:r>
              <a:rPr lang="ja-JP" altLang="ja-JP" sz="1050" b="1" dirty="0" smtClean="0">
                <a:solidFill>
                  <a:srgbClr val="FF0000"/>
                </a:solidFill>
                <a:latin typeface="MS UI Gothic" pitchFamily="50" charset="-128"/>
                <a:ea typeface="MS UI Gothic" pitchFamily="50" charset="-128"/>
              </a:rPr>
              <a:t>月</a:t>
            </a:r>
            <a:r>
              <a:rPr lang="ja-JP" altLang="en-US" sz="1050" b="1" dirty="0" smtClean="0">
                <a:solidFill>
                  <a:srgbClr val="FF0000"/>
                </a:solidFill>
                <a:latin typeface="MS UI Gothic" pitchFamily="50" charset="-128"/>
                <a:ea typeface="MS UI Gothic" pitchFamily="50" charset="-128"/>
              </a:rPr>
              <a:t>６</a:t>
            </a:r>
            <a:r>
              <a:rPr lang="ja-JP" altLang="ja-JP" sz="1050" b="1" dirty="0" smtClean="0">
                <a:solidFill>
                  <a:srgbClr val="FF0000"/>
                </a:solidFill>
                <a:latin typeface="MS UI Gothic" pitchFamily="50" charset="-128"/>
                <a:ea typeface="MS UI Gothic" pitchFamily="50" charset="-128"/>
              </a:rPr>
              <a:t>日（日）必着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　　　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　　　　　　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提出後、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３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日以内に受付完了メールが届かない場合は、担当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　　　　　　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者にお問い合わせください。</a:t>
            </a:r>
            <a:r>
              <a:rPr lang="en-US" altLang="ja-JP" sz="1050" dirty="0" smtClean="0">
                <a:latin typeface="MS UI Gothic" pitchFamily="50" charset="-128"/>
                <a:ea typeface="MS UI Gothic" pitchFamily="50" charset="-128"/>
              </a:rPr>
              <a:t> </a:t>
            </a:r>
            <a:endParaRPr lang="ja-JP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endParaRPr lang="ja-JP" altLang="ja-JP" sz="105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ja-JP" sz="1050" b="1" dirty="0" smtClean="0">
                <a:latin typeface="MS UI Gothic" pitchFamily="50" charset="-128"/>
                <a:ea typeface="MS UI Gothic" pitchFamily="50" charset="-128"/>
              </a:rPr>
              <a:t>注意事項</a:t>
            </a:r>
            <a:r>
              <a:rPr lang="ja-JP" altLang="en-US" sz="1050" b="1" dirty="0">
                <a:latin typeface="MS UI Gothic" pitchFamily="50" charset="-128"/>
                <a:ea typeface="MS UI Gothic" pitchFamily="50" charset="-128"/>
              </a:rPr>
              <a:t>：</a:t>
            </a:r>
            <a:endParaRPr lang="ja-JP" altLang="ja-JP" sz="1050" b="1" dirty="0">
              <a:latin typeface="MS UI Gothic" pitchFamily="50" charset="-128"/>
              <a:ea typeface="MS UI Gothic" pitchFamily="50" charset="-128"/>
            </a:endParaRPr>
          </a:p>
          <a:p>
            <a:pPr lvl="1">
              <a:buFont typeface="Arial" pitchFamily="34" charset="0"/>
              <a:buChar char="•"/>
            </a:pP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本ワークショップ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への派遣は、佐賀大学・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JABSOM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の交流事業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の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1"/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 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一環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ですから、参加者の選抜にあたっては、国際交流事業に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関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1"/>
            <a:r>
              <a:rPr lang="en-US" altLang="ja-JP" sz="1050" dirty="0" smtClean="0">
                <a:latin typeface="MS UI Gothic" pitchFamily="50" charset="-128"/>
                <a:ea typeface="MS UI Gothic" pitchFamily="50" charset="-128"/>
              </a:rPr>
              <a:t> 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する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貢献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や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、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ワークショップで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学んだことを本学に還元する意思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の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1"/>
            <a:r>
              <a:rPr lang="en-US" altLang="ja-JP" sz="1050" dirty="0" smtClean="0">
                <a:latin typeface="MS UI Gothic" pitchFamily="50" charset="-128"/>
                <a:ea typeface="MS UI Gothic" pitchFamily="50" charset="-128"/>
              </a:rPr>
              <a:t> 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有無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を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重要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な参考事項と見做します。</a:t>
            </a:r>
          </a:p>
          <a:p>
            <a:pPr lvl="1">
              <a:buFont typeface="Arial" pitchFamily="34" charset="0"/>
              <a:buChar char="•"/>
            </a:pP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現地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でケガや病気をした時に備えて、海外旅行者保険の加入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は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1"/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 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参加者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全員に義務付けています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。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1">
              <a:buFont typeface="Arial" pitchFamily="34" charset="0"/>
              <a:buChar char="•"/>
            </a:pP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奨学金は帰国後１～２か月経ってから振り込まれます。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1">
              <a:buFont typeface="Arial" pitchFamily="34" charset="0"/>
              <a:buChar char="•"/>
            </a:pP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渡航期間は</a:t>
            </a:r>
            <a:r>
              <a:rPr lang="en-US" altLang="ja-JP" sz="1050" dirty="0" smtClean="0">
                <a:latin typeface="MS UI Gothic" pitchFamily="50" charset="-128"/>
                <a:ea typeface="MS UI Gothic" pitchFamily="50" charset="-128"/>
              </a:rPr>
              <a:t>12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泊</a:t>
            </a:r>
            <a:r>
              <a:rPr lang="en-US" altLang="ja-JP" sz="1050" dirty="0" smtClean="0">
                <a:latin typeface="MS UI Gothic" pitchFamily="50" charset="-128"/>
                <a:ea typeface="MS UI Gothic" pitchFamily="50" charset="-128"/>
              </a:rPr>
              <a:t>14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日以内とします。</a:t>
            </a:r>
            <a:endParaRPr lang="ja-JP" altLang="ja-JP" sz="1050" dirty="0">
              <a:latin typeface="MS UI Gothic" pitchFamily="50" charset="-128"/>
              <a:ea typeface="MS UI Gothic" pitchFamily="50" charset="-128"/>
            </a:endParaRPr>
          </a:p>
          <a:p>
            <a:pPr lvl="1">
              <a:buFont typeface="Arial" pitchFamily="34" charset="0"/>
              <a:buChar char="•"/>
            </a:pP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提出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書類は必ず正規の</a:t>
            </a:r>
            <a:r>
              <a:rPr lang="en-US" altLang="ja-JP" sz="1050" dirty="0">
                <a:latin typeface="MS UI Gothic" pitchFamily="50" charset="-128"/>
                <a:ea typeface="MS UI Gothic" pitchFamily="50" charset="-128"/>
              </a:rPr>
              <a:t>Word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ソフトで作成してください。（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フリーソ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1"/>
            <a:r>
              <a:rPr lang="en-US" altLang="ja-JP" sz="1050" dirty="0" smtClean="0">
                <a:latin typeface="MS UI Gothic" pitchFamily="50" charset="-128"/>
                <a:ea typeface="MS UI Gothic" pitchFamily="50" charset="-128"/>
              </a:rPr>
              <a:t> </a:t>
            </a:r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　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フト</a:t>
            </a:r>
            <a:r>
              <a:rPr lang="ja-JP" altLang="ja-JP" sz="1050" dirty="0">
                <a:latin typeface="MS UI Gothic" pitchFamily="50" charset="-128"/>
                <a:ea typeface="MS UI Gothic" pitchFamily="50" charset="-128"/>
              </a:rPr>
              <a:t>等で作成した書類は、開けない場合があります</a:t>
            </a:r>
            <a:r>
              <a:rPr lang="ja-JP" altLang="ja-JP" sz="1050" dirty="0" smtClean="0">
                <a:latin typeface="MS UI Gothic" pitchFamily="50" charset="-128"/>
                <a:ea typeface="MS UI Gothic" pitchFamily="50" charset="-128"/>
              </a:rPr>
              <a:t>）</a:t>
            </a: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1"/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1"/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1"/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1"/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1"/>
            <a:endParaRPr lang="ja-JP" altLang="ja-JP" sz="1050" dirty="0">
              <a:latin typeface="MS UI Gothic" pitchFamily="50" charset="-128"/>
              <a:ea typeface="MS UI Gothic" pitchFamily="50" charset="-128"/>
            </a:endParaRPr>
          </a:p>
          <a:p>
            <a:pPr lvl="1">
              <a:buFont typeface="Arial" pitchFamily="34" charset="0"/>
              <a:buChar char="•"/>
            </a:pPr>
            <a:endParaRPr lang="en-US" altLang="ja-JP" sz="1050" dirty="0" smtClean="0">
              <a:latin typeface="MS UI Gothic" pitchFamily="50" charset="-128"/>
              <a:ea typeface="MS UI Gothic" pitchFamily="50" charset="-128"/>
            </a:endParaRPr>
          </a:p>
          <a:p>
            <a:pPr lvl="1"/>
            <a:r>
              <a:rPr lang="ja-JP" altLang="en-US" sz="1050" dirty="0" smtClean="0">
                <a:latin typeface="MS UI Gothic" pitchFamily="50" charset="-128"/>
                <a:ea typeface="MS UI Gothic" pitchFamily="50" charset="-128"/>
              </a:rPr>
              <a:t>近日中にこの募集要領を医学部ホームページに掲載します。３～４年生にはメーリングリストでホームページのアドレス等を送りますので確認してください。</a:t>
            </a:r>
            <a:endParaRPr lang="ja-JP" altLang="ja-JP" sz="1050" dirty="0">
              <a:latin typeface="MS UI Gothic" pitchFamily="50" charset="-128"/>
              <a:ea typeface="MS UI Gothic" pitchFamily="50" charset="-128"/>
            </a:endParaRPr>
          </a:p>
          <a:p>
            <a:endParaRPr kumimoji="1" lang="ja-JP" altLang="en-US" sz="1050" dirty="0">
              <a:latin typeface="MS UI Gothic" pitchFamily="50" charset="-128"/>
              <a:ea typeface="MS UI Gothic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33</Words>
  <Application>Microsoft Office PowerPoint</Application>
  <PresentationFormat>画面に合わせる (4:3)</PresentationFormat>
  <Paragraphs>66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sme.sagamed</dc:creator>
  <cp:lastModifiedBy>sme.sagamed</cp:lastModifiedBy>
  <cp:revision>25</cp:revision>
  <dcterms:created xsi:type="dcterms:W3CDTF">2014-04-23T05:18:16Z</dcterms:created>
  <dcterms:modified xsi:type="dcterms:W3CDTF">2015-10-27T00:16:20Z</dcterms:modified>
</cp:coreProperties>
</file>